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4"/>
  </p:sldMasterIdLst>
  <p:notesMasterIdLst>
    <p:notesMasterId r:id="rId8"/>
  </p:notesMasterIdLst>
  <p:sldIdLst>
    <p:sldId id="384" r:id="rId5"/>
    <p:sldId id="259"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36"/>
    <p:restoredTop sz="76361" autoAdjust="0"/>
  </p:normalViewPr>
  <p:slideViewPr>
    <p:cSldViewPr snapToGrid="0" snapToObjects="1">
      <p:cViewPr varScale="1">
        <p:scale>
          <a:sx n="88" d="100"/>
          <a:sy n="88" d="100"/>
        </p:scale>
        <p:origin x="-632" y="-104"/>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2A8FC7-D9F5-4CFC-A651-21D20F563936}" type="datetimeFigureOut">
              <a:rPr lang="en-GB" smtClean="0"/>
              <a:t>08/03/26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1F3125-67FD-48BB-AF24-69720C9C030D}" type="slidenum">
              <a:rPr lang="en-GB" smtClean="0"/>
              <a:t>‹#›</a:t>
            </a:fld>
            <a:endParaRPr lang="en-GB"/>
          </a:p>
        </p:txBody>
      </p:sp>
    </p:spTree>
    <p:extLst>
      <p:ext uri="{BB962C8B-B14F-4D97-AF65-F5344CB8AC3E}">
        <p14:creationId xmlns:p14="http://schemas.microsoft.com/office/powerpoint/2010/main" val="4263654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B1AD7D-216F-EB4E-BE68-433E0CAAA42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D29B73BA-DE51-ED4F-B5DB-51AD8351A8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1514C775-597B-2343-82CA-2E190ADDA111}"/>
              </a:ext>
            </a:extLst>
          </p:cNvPr>
          <p:cNvSpPr>
            <a:spLocks noGrp="1"/>
          </p:cNvSpPr>
          <p:nvPr>
            <p:ph type="dt" sz="half" idx="10"/>
          </p:nvPr>
        </p:nvSpPr>
        <p:spPr/>
        <p:txBody>
          <a:bodyPr/>
          <a:lstStyle/>
          <a:p>
            <a:fld id="{83284890-85D2-4D7B-8EF5-15A9C1DB8F42}" type="datetimeFigureOut">
              <a:rPr lang="en-US" smtClean="0"/>
              <a:t>08/03/26</a:t>
            </a:fld>
            <a:endParaRPr lang="en-US"/>
          </a:p>
        </p:txBody>
      </p:sp>
      <p:sp>
        <p:nvSpPr>
          <p:cNvPr id="5" name="Footer Placeholder 4">
            <a:extLst>
              <a:ext uri="{FF2B5EF4-FFF2-40B4-BE49-F238E27FC236}">
                <a16:creationId xmlns:a16="http://schemas.microsoft.com/office/drawing/2014/main" xmlns="" id="{04AD68B9-FC1B-A54E-8AAA-8888B12012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1C6A86D-78EE-7448-A356-221F9034F955}"/>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85472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0AE818-D004-AF47-A6BB-6740D1FD398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4D2994AE-0CCA-E040-A57B-4202480B4C6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940223AA-F019-6948-80CC-02D168147FDA}"/>
              </a:ext>
            </a:extLst>
          </p:cNvPr>
          <p:cNvSpPr>
            <a:spLocks noGrp="1"/>
          </p:cNvSpPr>
          <p:nvPr>
            <p:ph type="dt" sz="half" idx="10"/>
          </p:nvPr>
        </p:nvSpPr>
        <p:spPr/>
        <p:txBody>
          <a:bodyPr/>
          <a:lstStyle/>
          <a:p>
            <a:fld id="{87157CC2-0FC8-4686-B024-99790E0F5162}" type="datetimeFigureOut">
              <a:rPr lang="en-US" smtClean="0"/>
              <a:t>08/03/26</a:t>
            </a:fld>
            <a:endParaRPr lang="en-US"/>
          </a:p>
        </p:txBody>
      </p:sp>
      <p:sp>
        <p:nvSpPr>
          <p:cNvPr id="5" name="Footer Placeholder 4">
            <a:extLst>
              <a:ext uri="{FF2B5EF4-FFF2-40B4-BE49-F238E27FC236}">
                <a16:creationId xmlns:a16="http://schemas.microsoft.com/office/drawing/2014/main" xmlns="" id="{01C6C0AA-CB3E-144F-BEE8-DAE9F83111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BD26954-4C79-834D-81F5-30357CB85AB2}"/>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204439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FF4D784-A15B-B24E-8F6E-CFD96C3A5C9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97680680-25B3-394E-84BB-B82375321B6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022A78DC-FA96-A049-BCB3-6C44269FC0CD}"/>
              </a:ext>
            </a:extLst>
          </p:cNvPr>
          <p:cNvSpPr>
            <a:spLocks noGrp="1"/>
          </p:cNvSpPr>
          <p:nvPr>
            <p:ph type="dt" sz="half" idx="10"/>
          </p:nvPr>
        </p:nvSpPr>
        <p:spPr/>
        <p:txBody>
          <a:bodyPr/>
          <a:lstStyle/>
          <a:p>
            <a:fld id="{F6764DA5-CD3D-4590-A511-FCD3BC7A793E}" type="datetimeFigureOut">
              <a:rPr lang="en-US" smtClean="0"/>
              <a:t>08/03/26</a:t>
            </a:fld>
            <a:endParaRPr lang="en-US"/>
          </a:p>
        </p:txBody>
      </p:sp>
      <p:sp>
        <p:nvSpPr>
          <p:cNvPr id="5" name="Footer Placeholder 4">
            <a:extLst>
              <a:ext uri="{FF2B5EF4-FFF2-40B4-BE49-F238E27FC236}">
                <a16:creationId xmlns:a16="http://schemas.microsoft.com/office/drawing/2014/main" xmlns="" id="{ADF00D67-99C4-5842-9447-753CF5D19D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C15988D-4F21-304D-93FA-D7B148E222EF}"/>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4351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952DDC-ED89-5E4C-8E24-5CCE109FBCF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4B98264E-38D2-1742-B1B4-07872B3C359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579EB747-6946-0441-87DC-291C3EBC6055}"/>
              </a:ext>
            </a:extLst>
          </p:cNvPr>
          <p:cNvSpPr>
            <a:spLocks noGrp="1"/>
          </p:cNvSpPr>
          <p:nvPr>
            <p:ph type="dt" sz="half" idx="10"/>
          </p:nvPr>
        </p:nvSpPr>
        <p:spPr/>
        <p:txBody>
          <a:bodyPr/>
          <a:lstStyle/>
          <a:p>
            <a:fld id="{82F5661D-6934-4B32-B92C-470368BF1EC6}" type="datetimeFigureOut">
              <a:rPr lang="en-US" smtClean="0"/>
              <a:t>08/03/26</a:t>
            </a:fld>
            <a:endParaRPr lang="en-US"/>
          </a:p>
        </p:txBody>
      </p:sp>
      <p:sp>
        <p:nvSpPr>
          <p:cNvPr id="5" name="Footer Placeholder 4">
            <a:extLst>
              <a:ext uri="{FF2B5EF4-FFF2-40B4-BE49-F238E27FC236}">
                <a16:creationId xmlns:a16="http://schemas.microsoft.com/office/drawing/2014/main" xmlns="" id="{B1AEB997-1081-444B-98DC-4CD14DFA98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E3AF3E4-C915-F846-816F-6C63EE78E9C9}"/>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397196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45197A-F41F-F243-A8A8-F0B6F0AADFC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3AAD9CE0-6FC1-A340-9C0F-49E9AD47DE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71E30D77-3BD6-9747-A6E7-3C81F5321FEB}"/>
              </a:ext>
            </a:extLst>
          </p:cNvPr>
          <p:cNvSpPr>
            <a:spLocks noGrp="1"/>
          </p:cNvSpPr>
          <p:nvPr>
            <p:ph type="dt" sz="half" idx="10"/>
          </p:nvPr>
        </p:nvSpPr>
        <p:spPr/>
        <p:txBody>
          <a:bodyPr/>
          <a:lstStyle/>
          <a:p>
            <a:fld id="{C6F822A4-8DA6-4447-9B1F-C5DB58435268}" type="datetimeFigureOut">
              <a:rPr lang="en-US" smtClean="0"/>
              <a:t>08/03/26</a:t>
            </a:fld>
            <a:endParaRPr lang="en-US" dirty="0"/>
          </a:p>
        </p:txBody>
      </p:sp>
      <p:sp>
        <p:nvSpPr>
          <p:cNvPr id="5" name="Footer Placeholder 4">
            <a:extLst>
              <a:ext uri="{FF2B5EF4-FFF2-40B4-BE49-F238E27FC236}">
                <a16:creationId xmlns:a16="http://schemas.microsoft.com/office/drawing/2014/main" xmlns="" id="{3514B19D-CF4A-4B43-A350-AE1A6CCCB4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FA3BBC88-3107-914E-8295-5CA55E1ED3B1}"/>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8906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E5C931-F503-224C-B10F-96482A282BD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4BC7973E-850C-1D4B-A276-6B7B573846D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C37145D9-D00F-7A44-A5A9-129F759BECB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DEEC613C-7B3A-FC4E-BFB6-6252AB4A801C}"/>
              </a:ext>
            </a:extLst>
          </p:cNvPr>
          <p:cNvSpPr>
            <a:spLocks noGrp="1"/>
          </p:cNvSpPr>
          <p:nvPr>
            <p:ph type="dt" sz="half" idx="10"/>
          </p:nvPr>
        </p:nvSpPr>
        <p:spPr/>
        <p:txBody>
          <a:bodyPr/>
          <a:lstStyle/>
          <a:p>
            <a:fld id="{E548D31E-DCDA-41A7-9C67-C4B11B94D21D}" type="datetimeFigureOut">
              <a:rPr lang="en-US" smtClean="0"/>
              <a:t>08/03/26</a:t>
            </a:fld>
            <a:endParaRPr lang="en-US"/>
          </a:p>
        </p:txBody>
      </p:sp>
      <p:sp>
        <p:nvSpPr>
          <p:cNvPr id="6" name="Footer Placeholder 5">
            <a:extLst>
              <a:ext uri="{FF2B5EF4-FFF2-40B4-BE49-F238E27FC236}">
                <a16:creationId xmlns:a16="http://schemas.microsoft.com/office/drawing/2014/main" xmlns="" id="{1E082636-C634-5043-B26D-46AFFA3F72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5CD7437-DA01-534E-8CA8-241BF3A5BD05}"/>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20359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C10E7D-FE4D-F340-8FA9-90CAF839261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5B85D51E-D72B-B645-98D6-18389252C7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9B1DAE8B-991B-2342-8A68-07E0C34EA9B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3438457A-EA32-9B44-8F75-21B428AB78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A3BD6A65-9923-D141-9C9E-3B90716E1C7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6D7FDB1E-EA7C-264A-BE7A-4BC4FE812ED3}"/>
              </a:ext>
            </a:extLst>
          </p:cNvPr>
          <p:cNvSpPr>
            <a:spLocks noGrp="1"/>
          </p:cNvSpPr>
          <p:nvPr>
            <p:ph type="dt" sz="half" idx="10"/>
          </p:nvPr>
        </p:nvSpPr>
        <p:spPr/>
        <p:txBody>
          <a:bodyPr/>
          <a:lstStyle/>
          <a:p>
            <a:fld id="{9B3762C0-B258-48F1-ADE6-176B4174CCDD}" type="datetimeFigureOut">
              <a:rPr lang="en-US" smtClean="0"/>
              <a:t>08/03/26</a:t>
            </a:fld>
            <a:endParaRPr lang="en-US"/>
          </a:p>
        </p:txBody>
      </p:sp>
      <p:sp>
        <p:nvSpPr>
          <p:cNvPr id="8" name="Footer Placeholder 7">
            <a:extLst>
              <a:ext uri="{FF2B5EF4-FFF2-40B4-BE49-F238E27FC236}">
                <a16:creationId xmlns:a16="http://schemas.microsoft.com/office/drawing/2014/main" xmlns="" id="{78DBB646-295B-6C4B-BE7C-AECF9347D6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20B04E7-CA77-8C4F-9ECA-215C238C7465}"/>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691787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BD686A-1158-4648-937C-D4D31052584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458069A7-A4AE-334B-8812-5B13A5ED5717}"/>
              </a:ext>
            </a:extLst>
          </p:cNvPr>
          <p:cNvSpPr>
            <a:spLocks noGrp="1"/>
          </p:cNvSpPr>
          <p:nvPr>
            <p:ph type="dt" sz="half" idx="10"/>
          </p:nvPr>
        </p:nvSpPr>
        <p:spPr/>
        <p:txBody>
          <a:bodyPr/>
          <a:lstStyle/>
          <a:p>
            <a:fld id="{677919A6-33EB-49BD-A62F-1FA56B9F9712}" type="datetimeFigureOut">
              <a:rPr lang="en-US" smtClean="0"/>
              <a:t>08/03/26</a:t>
            </a:fld>
            <a:endParaRPr lang="en-US"/>
          </a:p>
        </p:txBody>
      </p:sp>
      <p:sp>
        <p:nvSpPr>
          <p:cNvPr id="4" name="Footer Placeholder 3">
            <a:extLst>
              <a:ext uri="{FF2B5EF4-FFF2-40B4-BE49-F238E27FC236}">
                <a16:creationId xmlns:a16="http://schemas.microsoft.com/office/drawing/2014/main" xmlns="" id="{AEE3F0C7-E5EC-0540-83A0-F26D1B2FDC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EC18D75-284D-9D4D-9BE8-B8EE4E5FA2E9}"/>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13157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5574170-F514-6D4C-9440-027EA85432C5}"/>
              </a:ext>
            </a:extLst>
          </p:cNvPr>
          <p:cNvSpPr>
            <a:spLocks noGrp="1"/>
          </p:cNvSpPr>
          <p:nvPr>
            <p:ph type="dt" sz="half" idx="10"/>
          </p:nvPr>
        </p:nvSpPr>
        <p:spPr/>
        <p:txBody>
          <a:bodyPr/>
          <a:lstStyle/>
          <a:p>
            <a:fld id="{CA4E7D1B-D673-4CF6-8672-009D42ABD2A0}" type="datetimeFigureOut">
              <a:rPr lang="en-US" smtClean="0"/>
              <a:t>08/03/26</a:t>
            </a:fld>
            <a:endParaRPr lang="en-US"/>
          </a:p>
        </p:txBody>
      </p:sp>
      <p:sp>
        <p:nvSpPr>
          <p:cNvPr id="3" name="Footer Placeholder 2">
            <a:extLst>
              <a:ext uri="{FF2B5EF4-FFF2-40B4-BE49-F238E27FC236}">
                <a16:creationId xmlns:a16="http://schemas.microsoft.com/office/drawing/2014/main" xmlns="" id="{FB70CD59-B4CB-5745-B517-CC3C663D3D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0D8BBD20-DF79-5C44-A341-44E02BA57E1B}"/>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73857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50CA7E-0908-EB45-8026-84A6F3F5192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9AEBE7C5-7461-2E47-9489-9D620BFB6B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13FE527E-EF29-1E4E-9EB6-A6C581B58B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3B120404-47BB-CB42-99DA-B446D1630801}"/>
              </a:ext>
            </a:extLst>
          </p:cNvPr>
          <p:cNvSpPr>
            <a:spLocks noGrp="1"/>
          </p:cNvSpPr>
          <p:nvPr>
            <p:ph type="dt" sz="half" idx="10"/>
          </p:nvPr>
        </p:nvSpPr>
        <p:spPr/>
        <p:txBody>
          <a:bodyPr/>
          <a:lstStyle/>
          <a:p>
            <a:fld id="{DA16AA21-1863-4931-97CB-99D0A168701B}" type="datetimeFigureOut">
              <a:rPr lang="en-US" smtClean="0"/>
              <a:t>08/03/26</a:t>
            </a:fld>
            <a:endParaRPr lang="en-US"/>
          </a:p>
        </p:txBody>
      </p:sp>
      <p:sp>
        <p:nvSpPr>
          <p:cNvPr id="6" name="Footer Placeholder 5">
            <a:extLst>
              <a:ext uri="{FF2B5EF4-FFF2-40B4-BE49-F238E27FC236}">
                <a16:creationId xmlns:a16="http://schemas.microsoft.com/office/drawing/2014/main" xmlns="" id="{D263C1CD-4369-A943-9E2F-FBA2555C85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1746498-0904-C447-A232-6233D0CBC21F}"/>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17092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529F4A-923A-5C4F-8030-B92599CBC8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1C81DC55-3D78-AC46-A953-D0C1F24E12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7AE6D7FF-B651-7447-9833-C03B93B828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985C1E1F-3514-9B49-B338-3E54F85B3D75}"/>
              </a:ext>
            </a:extLst>
          </p:cNvPr>
          <p:cNvSpPr>
            <a:spLocks noGrp="1"/>
          </p:cNvSpPr>
          <p:nvPr>
            <p:ph type="dt" sz="half" idx="10"/>
          </p:nvPr>
        </p:nvSpPr>
        <p:spPr/>
        <p:txBody>
          <a:bodyPr/>
          <a:lstStyle/>
          <a:p>
            <a:fld id="{3772C379-9A7C-4C87-A116-CBE9F58B04C5}" type="datetimeFigureOut">
              <a:rPr lang="en-US" smtClean="0"/>
              <a:t>08/03/26</a:t>
            </a:fld>
            <a:endParaRPr lang="en-US"/>
          </a:p>
        </p:txBody>
      </p:sp>
      <p:sp>
        <p:nvSpPr>
          <p:cNvPr id="6" name="Footer Placeholder 5">
            <a:extLst>
              <a:ext uri="{FF2B5EF4-FFF2-40B4-BE49-F238E27FC236}">
                <a16:creationId xmlns:a16="http://schemas.microsoft.com/office/drawing/2014/main" xmlns="" id="{E80AE3C3-3670-F04E-94EF-6E76472521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873CC5A-39E6-A547-A88C-EDBFFFD4701D}"/>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5878502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44A0121-9811-6F43-BC69-15FB3788DF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26C952F2-163F-CC40-8DBE-DE6AD21AD8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20BD3DDE-FAB0-1D46-9EA7-4F71ACC874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4C608-40B1-4030-A28D-5B74BC98ADCE}" type="datetimeFigureOut">
              <a:rPr lang="en-US" smtClean="0"/>
              <a:t>08/03/26</a:t>
            </a:fld>
            <a:endParaRPr lang="en-US" dirty="0"/>
          </a:p>
        </p:txBody>
      </p:sp>
      <p:sp>
        <p:nvSpPr>
          <p:cNvPr id="5" name="Footer Placeholder 4">
            <a:extLst>
              <a:ext uri="{FF2B5EF4-FFF2-40B4-BE49-F238E27FC236}">
                <a16:creationId xmlns:a16="http://schemas.microsoft.com/office/drawing/2014/main" xmlns="" id="{729864FB-AD22-8F4E-90FD-2188608F69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A5BDD71F-DD34-6049-8C2A-1991E222B3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15396958"/>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bristol.ac.uk/sps/edi/oliv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youtube.com/@oliveonlineuk" TargetMode="External"/><Relationship Id="rId3" Type="http://schemas.openxmlformats.org/officeDocument/2006/relationships/hyperlink" Target="mailto:oliveonlineuk@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05A90EA6-444F-BC46-9744-1C41058415C4}"/>
              </a:ext>
            </a:extLst>
          </p:cNvPr>
          <p:cNvPicPr>
            <a:picLocks noChangeAspect="1"/>
          </p:cNvPicPr>
          <p:nvPr/>
        </p:nvPicPr>
        <p:blipFill>
          <a:blip r:embed="rId2"/>
          <a:stretch>
            <a:fillRect/>
          </a:stretch>
        </p:blipFill>
        <p:spPr>
          <a:xfrm>
            <a:off x="0" y="531953"/>
            <a:ext cx="12192000" cy="4565828"/>
          </a:xfrm>
          <a:prstGeom prst="rect">
            <a:avLst/>
          </a:prstGeom>
        </p:spPr>
      </p:pic>
      <p:sp>
        <p:nvSpPr>
          <p:cNvPr id="3" name="Title 2">
            <a:extLst>
              <a:ext uri="{FF2B5EF4-FFF2-40B4-BE49-F238E27FC236}">
                <a16:creationId xmlns:a16="http://schemas.microsoft.com/office/drawing/2014/main" xmlns="" id="{8CB3619E-A7BB-483D-8F8D-99F5C4BB3A78}"/>
              </a:ext>
            </a:extLst>
          </p:cNvPr>
          <p:cNvSpPr>
            <a:spLocks noGrp="1"/>
          </p:cNvSpPr>
          <p:nvPr>
            <p:ph type="title"/>
          </p:nvPr>
        </p:nvSpPr>
        <p:spPr/>
        <p:txBody>
          <a:bodyPr/>
          <a:lstStyle/>
          <a:p>
            <a:endParaRPr lang="en-GB"/>
          </a:p>
        </p:txBody>
      </p:sp>
      <p:sp>
        <p:nvSpPr>
          <p:cNvPr id="4" name="Content Placeholder 3">
            <a:extLst>
              <a:ext uri="{FF2B5EF4-FFF2-40B4-BE49-F238E27FC236}">
                <a16:creationId xmlns:a16="http://schemas.microsoft.com/office/drawing/2014/main" xmlns="" id="{849DE3B7-2351-421F-BA98-B1390B3C31CE}"/>
              </a:ext>
            </a:extLst>
          </p:cNvPr>
          <p:cNvSpPr>
            <a:spLocks noGrp="1"/>
          </p:cNvSpPr>
          <p:nvPr>
            <p:ph idx="1"/>
          </p:nvPr>
        </p:nvSpPr>
        <p:spPr>
          <a:xfrm>
            <a:off x="838200" y="5264609"/>
            <a:ext cx="10515600" cy="912354"/>
          </a:xfrm>
        </p:spPr>
        <p:txBody>
          <a:bodyPr>
            <a:normAutofit/>
          </a:bodyPr>
          <a:lstStyle/>
          <a:p>
            <a:pPr marL="0" indent="0">
              <a:buNone/>
            </a:pPr>
            <a:r>
              <a:rPr lang="en-GB" dirty="0" smtClean="0"/>
              <a:t>Corinne Squire, Bristol University</a:t>
            </a:r>
          </a:p>
        </p:txBody>
      </p:sp>
    </p:spTree>
    <p:extLst>
      <p:ext uri="{BB962C8B-B14F-4D97-AF65-F5344CB8AC3E}">
        <p14:creationId xmlns:p14="http://schemas.microsoft.com/office/powerpoint/2010/main" val="332336542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09588DA8-065E-4F6F-8EFD-43104AB2E0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xmlns="" id="{C4285719-470E-454C-AF62-8323075F1F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CD9FE4EF-C4D8-49A0-B2FF-81D8DB7D8A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4300840D-0A0B-4512-BACA-B439D5B9C57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xmlns="" id="{D2B78728-A580-49A7-84F9-6EF6F583AD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xmlns="" id="{38FAA1A1-D861-433F-88FA-1E9D6FD31D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xmlns="" id="{8D71EDA1-87BF-4D5D-AB79-F346FD1927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xmlns="" id="{3F51D088-02BB-4AB5-BACE-3FA521925527}"/>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2800" b="1" dirty="0">
                <a:solidFill>
                  <a:srgbClr val="FFFFFF"/>
                </a:solidFill>
                <a:latin typeface="+mj-lt"/>
                <a:ea typeface="+mj-ea"/>
                <a:cs typeface="+mj-cs"/>
              </a:rPr>
              <a:t>W</a:t>
            </a:r>
            <a:r>
              <a:rPr lang="en-US" sz="2800" b="1" kern="1200" dirty="0" smtClean="0">
                <a:solidFill>
                  <a:srgbClr val="FFFFFF"/>
                </a:solidFill>
                <a:latin typeface="+mj-lt"/>
                <a:ea typeface="+mj-ea"/>
                <a:cs typeface="+mj-cs"/>
              </a:rPr>
              <a:t>hat </a:t>
            </a:r>
            <a:r>
              <a:rPr lang="en-US" sz="2800" b="1" kern="1200" dirty="0">
                <a:solidFill>
                  <a:srgbClr val="FFFFFF"/>
                </a:solidFill>
                <a:latin typeface="+mj-lt"/>
                <a:ea typeface="+mj-ea"/>
                <a:cs typeface="+mj-cs"/>
              </a:rPr>
              <a:t>is </a:t>
            </a:r>
            <a:r>
              <a:rPr lang="en-US" sz="2800" b="1" kern="1200" dirty="0" err="1" smtClean="0">
                <a:solidFill>
                  <a:srgbClr val="FFFFFF"/>
                </a:solidFill>
                <a:latin typeface="+mj-lt"/>
                <a:ea typeface="+mj-ea"/>
                <a:cs typeface="+mj-cs"/>
              </a:rPr>
              <a:t>OLIve</a:t>
            </a:r>
            <a:r>
              <a:rPr lang="en-US" sz="2800" b="1" kern="1200" dirty="0" smtClean="0">
                <a:solidFill>
                  <a:srgbClr val="FFFFFF"/>
                </a:solidFill>
                <a:latin typeface="+mj-lt"/>
                <a:ea typeface="+mj-ea"/>
                <a:cs typeface="+mj-cs"/>
              </a:rPr>
              <a:t>?</a:t>
            </a:r>
          </a:p>
          <a:p>
            <a:pPr algn="r">
              <a:lnSpc>
                <a:spcPct val="90000"/>
              </a:lnSpc>
              <a:spcBef>
                <a:spcPct val="0"/>
              </a:spcBef>
              <a:spcAft>
                <a:spcPts val="600"/>
              </a:spcAft>
            </a:pPr>
            <a:r>
              <a:rPr lang="en-US" sz="2800" b="1" dirty="0" smtClean="0">
                <a:solidFill>
                  <a:srgbClr val="FFFFFF"/>
                </a:solidFill>
                <a:latin typeface="+mj-lt"/>
                <a:ea typeface="+mj-ea"/>
                <a:cs typeface="+mj-cs"/>
              </a:rPr>
              <a:t>The </a:t>
            </a:r>
            <a:r>
              <a:rPr lang="en-US" sz="2800" b="1" dirty="0" err="1" smtClean="0">
                <a:solidFill>
                  <a:srgbClr val="FFFFFF"/>
                </a:solidFill>
                <a:latin typeface="+mj-lt"/>
                <a:ea typeface="+mj-ea"/>
                <a:cs typeface="+mj-cs"/>
              </a:rPr>
              <a:t>OLIve</a:t>
            </a:r>
            <a:r>
              <a:rPr lang="en-US" sz="2800" b="1" dirty="0" smtClean="0">
                <a:solidFill>
                  <a:srgbClr val="FFFFFF"/>
                </a:solidFill>
                <a:latin typeface="+mj-lt"/>
                <a:ea typeface="+mj-ea"/>
                <a:cs typeface="+mj-cs"/>
              </a:rPr>
              <a:t> </a:t>
            </a:r>
            <a:r>
              <a:rPr lang="en-US" sz="2800" b="1" dirty="0" err="1" smtClean="0">
                <a:solidFill>
                  <a:srgbClr val="FFFFFF"/>
                </a:solidFill>
                <a:latin typeface="+mj-lt"/>
                <a:ea typeface="+mj-ea"/>
                <a:cs typeface="+mj-cs"/>
              </a:rPr>
              <a:t>programme</a:t>
            </a:r>
            <a:endParaRPr lang="en-US" sz="2800" b="1" kern="1200" dirty="0">
              <a:solidFill>
                <a:srgbClr val="FFFFFF"/>
              </a:solidFill>
              <a:latin typeface="+mj-lt"/>
              <a:ea typeface="+mj-ea"/>
              <a:cs typeface="+mj-cs"/>
            </a:endParaRPr>
          </a:p>
        </p:txBody>
      </p:sp>
      <p:sp>
        <p:nvSpPr>
          <p:cNvPr id="4" name="TextBox 3">
            <a:extLst>
              <a:ext uri="{FF2B5EF4-FFF2-40B4-BE49-F238E27FC236}">
                <a16:creationId xmlns:a16="http://schemas.microsoft.com/office/drawing/2014/main" xmlns="" id="{F5A13F82-FBA4-43B5-95D2-CB40A25142C7}"/>
              </a:ext>
            </a:extLst>
          </p:cNvPr>
          <p:cNvSpPr txBox="1"/>
          <p:nvPr/>
        </p:nvSpPr>
        <p:spPr>
          <a:xfrm>
            <a:off x="4037835" y="178885"/>
            <a:ext cx="7982006" cy="6689253"/>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400" dirty="0"/>
          </a:p>
          <a:p>
            <a:pPr indent="-228600">
              <a:lnSpc>
                <a:spcPct val="90000"/>
              </a:lnSpc>
              <a:spcAft>
                <a:spcPts val="600"/>
              </a:spcAft>
              <a:buFont typeface="Arial" panose="020B0604020202020204" pitchFamily="34" charset="0"/>
              <a:buChar char="•"/>
            </a:pPr>
            <a:endParaRPr lang="en-US" sz="28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The Open Learning Initiative (</a:t>
            </a:r>
            <a:r>
              <a:rPr lang="en-US" sz="2000" dirty="0" err="1"/>
              <a:t>OLive</a:t>
            </a:r>
            <a:r>
              <a:rPr lang="en-US" sz="2000" dirty="0"/>
              <a:t>) supports people from refugee and migrant backgrounds who are thinking of going to  university. </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err="1" smtClean="0"/>
              <a:t>OLIve</a:t>
            </a:r>
            <a:r>
              <a:rPr lang="en-US" sz="2000" dirty="0" smtClean="0"/>
              <a:t> is for students </a:t>
            </a:r>
            <a:r>
              <a:rPr lang="en-US" sz="2000" dirty="0"/>
              <a:t>who </a:t>
            </a:r>
            <a:r>
              <a:rPr lang="en-US" sz="2000" dirty="0" smtClean="0"/>
              <a:t>are planning to go to university soon, who want to go to university at some point, who don’t yet have a clear plan, and who do </a:t>
            </a:r>
            <a:r>
              <a:rPr lang="en-US" sz="2000" dirty="0"/>
              <a:t>not </a:t>
            </a:r>
            <a:r>
              <a:rPr lang="en-US" sz="2000" dirty="0" smtClean="0"/>
              <a:t>know what they want </a:t>
            </a:r>
            <a:r>
              <a:rPr lang="en-US" sz="2000" dirty="0"/>
              <a:t>to do in the </a:t>
            </a:r>
            <a:r>
              <a:rPr lang="en-US" sz="2000" dirty="0" smtClean="0"/>
              <a:t>future</a:t>
            </a:r>
          </a:p>
          <a:p>
            <a:pPr>
              <a:lnSpc>
                <a:spcPct val="90000"/>
              </a:lnSpc>
              <a:spcAft>
                <a:spcPts val="600"/>
              </a:spcAft>
            </a:pPr>
            <a:endParaRPr lang="en-US" sz="2000" dirty="0" smtClean="0"/>
          </a:p>
          <a:p>
            <a:pPr indent="-228600">
              <a:lnSpc>
                <a:spcPct val="90000"/>
              </a:lnSpc>
              <a:spcAft>
                <a:spcPts val="600"/>
              </a:spcAft>
              <a:buFont typeface="Arial" panose="020B0604020202020204" pitchFamily="34" charset="0"/>
              <a:buChar char="•"/>
            </a:pPr>
            <a:r>
              <a:rPr lang="en-US" sz="2000" dirty="0" err="1" smtClean="0"/>
              <a:t>OLIve</a:t>
            </a:r>
            <a:r>
              <a:rPr lang="en-US" sz="2000" dirty="0" smtClean="0"/>
              <a:t> is free, open to all, and inclusive of all. It respects the experiences, capabilities and educational strengths that all </a:t>
            </a:r>
            <a:r>
              <a:rPr lang="en-US" sz="2000" dirty="0" err="1" smtClean="0"/>
              <a:t>OLIve</a:t>
            </a:r>
            <a:r>
              <a:rPr lang="en-US" sz="2000" dirty="0" smtClean="0"/>
              <a:t> students bring to the course.</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smtClean="0"/>
              <a:t> The </a:t>
            </a:r>
            <a:r>
              <a:rPr lang="en-US" sz="2000" dirty="0" err="1" smtClean="0"/>
              <a:t>OLIve</a:t>
            </a:r>
            <a:r>
              <a:rPr lang="en-US" sz="2000" dirty="0" smtClean="0"/>
              <a:t> </a:t>
            </a:r>
            <a:r>
              <a:rPr lang="en-US" sz="2000" dirty="0" err="1" smtClean="0"/>
              <a:t>programme</a:t>
            </a:r>
            <a:r>
              <a:rPr lang="en-US" sz="2000" dirty="0" smtClean="0"/>
              <a:t> has run in five European countries, </a:t>
            </a:r>
            <a:r>
              <a:rPr lang="en-US" sz="2000" dirty="0"/>
              <a:t>with the same aims and </a:t>
            </a:r>
            <a:r>
              <a:rPr lang="en-US" sz="2000" dirty="0" smtClean="0"/>
              <a:t>values, since 2016</a:t>
            </a:r>
            <a:r>
              <a:rPr lang="en-US" sz="2800" dirty="0" smtClean="0"/>
              <a:t>.</a:t>
            </a:r>
          </a:p>
          <a:p>
            <a:pPr>
              <a:lnSpc>
                <a:spcPct val="90000"/>
              </a:lnSpc>
              <a:spcAft>
                <a:spcPts val="600"/>
              </a:spcAft>
            </a:pPr>
            <a:endParaRPr lang="en-US" sz="2800" dirty="0"/>
          </a:p>
          <a:p>
            <a:pPr indent="-228600">
              <a:lnSpc>
                <a:spcPct val="90000"/>
              </a:lnSpc>
              <a:spcAft>
                <a:spcPts val="600"/>
              </a:spcAft>
              <a:buFont typeface="Arial" panose="020B0604020202020204" pitchFamily="34" charset="0"/>
              <a:buChar char="•"/>
            </a:pPr>
            <a:r>
              <a:rPr lang="en-US" sz="2000" dirty="0" smtClean="0"/>
              <a:t>See more about UK </a:t>
            </a:r>
            <a:r>
              <a:rPr lang="en-US" sz="2000" dirty="0" err="1" smtClean="0"/>
              <a:t>OLIve</a:t>
            </a:r>
            <a:r>
              <a:rPr lang="en-US" sz="2000" dirty="0" smtClean="0"/>
              <a:t> here: </a:t>
            </a:r>
            <a:r>
              <a:rPr lang="en-US" sz="2000" dirty="0"/>
              <a:t>See more about the </a:t>
            </a:r>
            <a:r>
              <a:rPr lang="en-US" sz="2000" dirty="0" err="1"/>
              <a:t>programme</a:t>
            </a:r>
            <a:r>
              <a:rPr lang="en-US" sz="2000" dirty="0"/>
              <a:t> here: </a:t>
            </a:r>
            <a:r>
              <a:rPr lang="en-US" sz="2000" dirty="0">
                <a:hlinkClick r:id="rId2"/>
              </a:rPr>
              <a:t>https://www.bristol.ac.uk/sps/edi/olive/</a:t>
            </a:r>
            <a:r>
              <a:rPr lang="en-US" sz="2000" dirty="0"/>
              <a:t> </a:t>
            </a:r>
          </a:p>
          <a:p>
            <a:pPr indent="-228600">
              <a:lnSpc>
                <a:spcPct val="90000"/>
              </a:lnSpc>
              <a:spcAft>
                <a:spcPts val="600"/>
              </a:spcAft>
              <a:buFont typeface="Arial" panose="020B0604020202020204" pitchFamily="34" charset="0"/>
              <a:buChar char="•"/>
            </a:pPr>
            <a:endParaRPr lang="en-US" sz="2800" dirty="0" smtClean="0"/>
          </a:p>
          <a:p>
            <a:pPr indent="-228600">
              <a:lnSpc>
                <a:spcPct val="90000"/>
              </a:lnSpc>
              <a:spcAft>
                <a:spcPts val="600"/>
              </a:spcAft>
              <a:buFont typeface="Arial" panose="020B0604020202020204" pitchFamily="34" charset="0"/>
              <a:buChar char="•"/>
            </a:pPr>
            <a:endParaRPr lang="en-US" sz="2800" dirty="0"/>
          </a:p>
          <a:p>
            <a:pPr indent="-228600">
              <a:lnSpc>
                <a:spcPct val="90000"/>
              </a:lnSpc>
              <a:spcAft>
                <a:spcPts val="600"/>
              </a:spcAft>
              <a:buFont typeface="Arial" panose="020B0604020202020204" pitchFamily="34" charset="0"/>
              <a:buChar char="•"/>
            </a:pPr>
            <a:endParaRPr lang="en-US" sz="28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59587855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09588DA8-065E-4F6F-8EFD-43104AB2E0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CD9FE4EF-C4D8-49A0-B2FF-81D8DB7D8A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4300840D-0A0B-4512-BACA-B439D5B9C57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xmlns="" id="{D2B78728-A580-49A7-84F9-6EF6F583AD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xmlns="" id="{38FAA1A1-D861-433F-88FA-1E9D6FD31D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xmlns="" id="{8D71EDA1-87BF-4D5D-AB79-F346FD1927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xmlns="" id="{3F51D088-02BB-4AB5-BACE-3FA521925527}"/>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2800" b="1" kern="1200" dirty="0">
                <a:solidFill>
                  <a:srgbClr val="FFFFFF"/>
                </a:solidFill>
                <a:latin typeface="+mj-lt"/>
                <a:ea typeface="+mj-ea"/>
                <a:cs typeface="+mj-cs"/>
              </a:rPr>
              <a:t>What is </a:t>
            </a:r>
            <a:r>
              <a:rPr lang="en-US" sz="2800" b="1" kern="1200" dirty="0" err="1">
                <a:solidFill>
                  <a:srgbClr val="FFFFFF"/>
                </a:solidFill>
                <a:latin typeface="+mj-lt"/>
                <a:ea typeface="+mj-ea"/>
                <a:cs typeface="+mj-cs"/>
              </a:rPr>
              <a:t>OLIve</a:t>
            </a:r>
            <a:r>
              <a:rPr lang="en-US" sz="2800" b="1" kern="1200" dirty="0" smtClean="0">
                <a:solidFill>
                  <a:srgbClr val="FFFFFF"/>
                </a:solidFill>
                <a:latin typeface="+mj-lt"/>
                <a:ea typeface="+mj-ea"/>
                <a:cs typeface="+mj-cs"/>
              </a:rPr>
              <a:t>?</a:t>
            </a:r>
          </a:p>
          <a:p>
            <a:pPr algn="r">
              <a:lnSpc>
                <a:spcPct val="90000"/>
              </a:lnSpc>
              <a:spcBef>
                <a:spcPct val="0"/>
              </a:spcBef>
              <a:spcAft>
                <a:spcPts val="600"/>
              </a:spcAft>
            </a:pPr>
            <a:r>
              <a:rPr lang="en-US" sz="2800" b="1" dirty="0" smtClean="0">
                <a:solidFill>
                  <a:srgbClr val="FFFFFF"/>
                </a:solidFill>
                <a:latin typeface="+mj-lt"/>
                <a:ea typeface="+mj-ea"/>
                <a:cs typeface="+mj-cs"/>
              </a:rPr>
              <a:t>What </a:t>
            </a:r>
            <a:r>
              <a:rPr lang="en-US" sz="2800" b="1" dirty="0" err="1" smtClean="0">
                <a:solidFill>
                  <a:srgbClr val="FFFFFF"/>
                </a:solidFill>
                <a:latin typeface="+mj-lt"/>
                <a:ea typeface="+mj-ea"/>
                <a:cs typeface="+mj-cs"/>
              </a:rPr>
              <a:t>OLIve</a:t>
            </a:r>
            <a:r>
              <a:rPr lang="en-US" sz="2800" b="1" smtClean="0">
                <a:solidFill>
                  <a:srgbClr val="FFFFFF"/>
                </a:solidFill>
                <a:latin typeface="+mj-lt"/>
                <a:ea typeface="+mj-ea"/>
                <a:cs typeface="+mj-cs"/>
              </a:rPr>
              <a:t> offers</a:t>
            </a:r>
            <a:endParaRPr lang="en-US" sz="2800" b="1" kern="1200" dirty="0" smtClean="0">
              <a:solidFill>
                <a:srgbClr val="FFFFFF"/>
              </a:solidFill>
              <a:latin typeface="+mj-lt"/>
              <a:ea typeface="+mj-ea"/>
              <a:cs typeface="+mj-cs"/>
            </a:endParaRPr>
          </a:p>
        </p:txBody>
      </p:sp>
      <p:sp>
        <p:nvSpPr>
          <p:cNvPr id="4" name="TextBox 3">
            <a:extLst>
              <a:ext uri="{FF2B5EF4-FFF2-40B4-BE49-F238E27FC236}">
                <a16:creationId xmlns:a16="http://schemas.microsoft.com/office/drawing/2014/main" xmlns="" id="{F5A13F82-FBA4-43B5-95D2-CB40A25142C7}"/>
              </a:ext>
            </a:extLst>
          </p:cNvPr>
          <p:cNvSpPr txBox="1"/>
          <p:nvPr/>
        </p:nvSpPr>
        <p:spPr>
          <a:xfrm>
            <a:off x="4037826" y="-303037"/>
            <a:ext cx="8154174" cy="7373884"/>
          </a:xfrm>
          <a:prstGeom prst="rect">
            <a:avLst/>
          </a:prstGeom>
        </p:spPr>
        <p:txBody>
          <a:bodyPr vert="horz" lIns="91440" tIns="45720" rIns="91440" bIns="45720" rtlCol="0" anchor="ctr">
            <a:noAutofit/>
          </a:bodyPr>
          <a:lstStyle/>
          <a:p>
            <a:pPr>
              <a:lnSpc>
                <a:spcPct val="90000"/>
              </a:lnSpc>
              <a:spcAft>
                <a:spcPts val="600"/>
              </a:spcAft>
            </a:pPr>
            <a:r>
              <a:rPr lang="en-US" dirty="0" smtClean="0"/>
              <a:t>1. </a:t>
            </a:r>
            <a:r>
              <a:rPr lang="en-US" dirty="0" err="1" smtClean="0"/>
              <a:t>OLIve</a:t>
            </a:r>
            <a:r>
              <a:rPr lang="en-US" dirty="0" smtClean="0"/>
              <a:t> provides </a:t>
            </a:r>
            <a:r>
              <a:rPr lang="en-US" b="1" dirty="0" smtClean="0"/>
              <a:t>online short and longer courses </a:t>
            </a:r>
            <a:r>
              <a:rPr lang="en-US" dirty="0" smtClean="0"/>
              <a:t>on: </a:t>
            </a:r>
          </a:p>
          <a:p>
            <a:pPr>
              <a:lnSpc>
                <a:spcPct val="90000"/>
              </a:lnSpc>
              <a:spcAft>
                <a:spcPts val="600"/>
              </a:spcAft>
            </a:pPr>
            <a:r>
              <a:rPr lang="en-US" dirty="0" smtClean="0"/>
              <a:t>Academic English and IELTS</a:t>
            </a:r>
          </a:p>
          <a:p>
            <a:pPr>
              <a:lnSpc>
                <a:spcPct val="90000"/>
              </a:lnSpc>
              <a:spcAft>
                <a:spcPts val="600"/>
              </a:spcAft>
            </a:pPr>
            <a:r>
              <a:rPr lang="en-US" dirty="0" smtClean="0"/>
              <a:t>Routes to University, Education, Training and Employment</a:t>
            </a:r>
          </a:p>
          <a:p>
            <a:pPr>
              <a:lnSpc>
                <a:spcPct val="90000"/>
              </a:lnSpc>
              <a:spcAft>
                <a:spcPts val="600"/>
              </a:spcAft>
            </a:pPr>
            <a:r>
              <a:rPr lang="en-US" dirty="0" smtClean="0"/>
              <a:t>Creative </a:t>
            </a:r>
            <a:r>
              <a:rPr lang="en-US" dirty="0" smtClean="0"/>
              <a:t>Writing</a:t>
            </a:r>
          </a:p>
          <a:p>
            <a:pPr>
              <a:lnSpc>
                <a:spcPct val="90000"/>
              </a:lnSpc>
              <a:spcAft>
                <a:spcPts val="600"/>
              </a:spcAft>
            </a:pPr>
            <a:r>
              <a:rPr lang="en-US" dirty="0" smtClean="0"/>
              <a:t>IT</a:t>
            </a:r>
            <a:endParaRPr lang="en-US" dirty="0" smtClean="0"/>
          </a:p>
          <a:p>
            <a:pPr>
              <a:lnSpc>
                <a:spcPct val="90000"/>
              </a:lnSpc>
              <a:spcAft>
                <a:spcPts val="600"/>
              </a:spcAft>
            </a:pPr>
            <a:endParaRPr lang="en-US" dirty="0" smtClean="0"/>
          </a:p>
          <a:p>
            <a:pPr>
              <a:lnSpc>
                <a:spcPct val="90000"/>
              </a:lnSpc>
              <a:spcAft>
                <a:spcPts val="600"/>
              </a:spcAft>
            </a:pPr>
            <a:r>
              <a:rPr lang="en-US" dirty="0" smtClean="0"/>
              <a:t>Those </a:t>
            </a:r>
            <a:r>
              <a:rPr lang="en-US" dirty="0" smtClean="0"/>
              <a:t>on the course waiting list will also receive announcements about </a:t>
            </a:r>
            <a:r>
              <a:rPr lang="en-US" dirty="0" err="1" smtClean="0"/>
              <a:t>dfferent</a:t>
            </a:r>
            <a:r>
              <a:rPr lang="en-US" dirty="0" smtClean="0"/>
              <a:t> </a:t>
            </a:r>
            <a:r>
              <a:rPr lang="en-US" dirty="0" err="1" smtClean="0"/>
              <a:t>OLIve</a:t>
            </a:r>
            <a:r>
              <a:rPr lang="en-US" dirty="0" smtClean="0"/>
              <a:t> and other university activities, such as seminars, reading groups, specialist workshops, and information session.</a:t>
            </a:r>
          </a:p>
          <a:p>
            <a:pPr>
              <a:lnSpc>
                <a:spcPct val="90000"/>
              </a:lnSpc>
              <a:spcAft>
                <a:spcPts val="600"/>
              </a:spcAft>
            </a:pPr>
            <a:endParaRPr lang="en-US" dirty="0"/>
          </a:p>
          <a:p>
            <a:pPr>
              <a:lnSpc>
                <a:spcPct val="90000"/>
              </a:lnSpc>
              <a:spcAft>
                <a:spcPts val="600"/>
              </a:spcAft>
            </a:pPr>
            <a:r>
              <a:rPr lang="en-US" dirty="0" smtClean="0"/>
              <a:t>2. </a:t>
            </a:r>
            <a:r>
              <a:rPr lang="en-US" dirty="0" err="1" smtClean="0"/>
              <a:t>OLIve</a:t>
            </a:r>
            <a:r>
              <a:rPr lang="en-US" dirty="0" smtClean="0"/>
              <a:t> has </a:t>
            </a:r>
            <a:r>
              <a:rPr lang="en-US" b="1" dirty="0" smtClean="0"/>
              <a:t>recordings of classes </a:t>
            </a:r>
            <a:r>
              <a:rPr lang="en-US" dirty="0" smtClean="0"/>
              <a:t>on Academic English and IELTS, and on Routes to University, Education, Training and Employment, available on its YouTube channel, as well as some academic seminars and some information sessions from different universities. Please go </a:t>
            </a:r>
            <a:r>
              <a:rPr lang="en-US" dirty="0"/>
              <a:t>here: </a:t>
            </a:r>
            <a:r>
              <a:rPr lang="en-US" dirty="0">
                <a:hlinkClick r:id="rId2"/>
              </a:rPr>
              <a:t>https://www.youtube.com/@</a:t>
            </a:r>
            <a:r>
              <a:rPr lang="en-US" dirty="0" smtClean="0">
                <a:hlinkClick r:id="rId2"/>
              </a:rPr>
              <a:t>oliveonlineuk</a:t>
            </a:r>
            <a:r>
              <a:rPr lang="en-US" dirty="0" smtClean="0"/>
              <a:t>  and search for the playlists that interest you. </a:t>
            </a:r>
          </a:p>
          <a:p>
            <a:pPr indent="-228600">
              <a:lnSpc>
                <a:spcPct val="90000"/>
              </a:lnSpc>
              <a:spcAft>
                <a:spcPts val="600"/>
              </a:spcAft>
              <a:buFont typeface="Arial" panose="020B0604020202020204" pitchFamily="34" charset="0"/>
              <a:buChar char="•"/>
            </a:pPr>
            <a:endParaRPr lang="en-US" dirty="0" smtClean="0"/>
          </a:p>
          <a:p>
            <a:pPr>
              <a:lnSpc>
                <a:spcPct val="90000"/>
              </a:lnSpc>
              <a:spcAft>
                <a:spcPts val="600"/>
              </a:spcAft>
            </a:pPr>
            <a:r>
              <a:rPr lang="en-US" dirty="0" smtClean="0"/>
              <a:t>3.OLIve also provides </a:t>
            </a:r>
            <a:r>
              <a:rPr lang="en-US" b="1" dirty="0" smtClean="0"/>
              <a:t>one to one tutoring</a:t>
            </a:r>
            <a:r>
              <a:rPr lang="en-US" dirty="0" smtClean="0"/>
              <a:t> for people who are working on university and scholarship applications for 2026 university entry. If this is something that you need, please email </a:t>
            </a:r>
            <a:r>
              <a:rPr lang="en-US" dirty="0" smtClean="0">
                <a:hlinkClick r:id="rId3"/>
              </a:rPr>
              <a:t>oliveonlineuk@gmail.com</a:t>
            </a:r>
            <a:r>
              <a:rPr lang="en-US" dirty="0" smtClean="0"/>
              <a:t> and put ‘Tutor’ in the subject line. </a:t>
            </a:r>
            <a:endParaRPr lang="en-US" dirty="0"/>
          </a:p>
        </p:txBody>
      </p:sp>
    </p:spTree>
    <p:extLst>
      <p:ext uri="{BB962C8B-B14F-4D97-AF65-F5344CB8AC3E}">
        <p14:creationId xmlns:p14="http://schemas.microsoft.com/office/powerpoint/2010/main" val="300668728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7C0D5225E2A7248BA31F388E1FD7063" ma:contentTypeVersion="16" ma:contentTypeDescription="Create a new document." ma:contentTypeScope="" ma:versionID="5ec9307b4f3f4d58139f66ac7922d281">
  <xsd:schema xmlns:xsd="http://www.w3.org/2001/XMLSchema" xmlns:xs="http://www.w3.org/2001/XMLSchema" xmlns:p="http://schemas.microsoft.com/office/2006/metadata/properties" xmlns:ns2="a7e5b7e8-d7b0-425b-8bdb-58bcbda72337" xmlns:ns3="ba1b69c5-4d56-4b49-ab8c-01c20d8c0043" xmlns:ns4="0bda66de-aa4c-406c-90ad-7610dc9c87e4" targetNamespace="http://schemas.microsoft.com/office/2006/metadata/properties" ma:root="true" ma:fieldsID="4466fdfe0ca63812e7a9985f36da0de2" ns2:_="" ns3:_="" ns4:_="">
    <xsd:import namespace="a7e5b7e8-d7b0-425b-8bdb-58bcbda72337"/>
    <xsd:import namespace="ba1b69c5-4d56-4b49-ab8c-01c20d8c0043"/>
    <xsd:import namespace="0bda66de-aa4c-406c-90ad-7610dc9c87e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OCR" minOccurs="0"/>
                <xsd:element ref="ns2:MediaServiceLocation" minOccurs="0"/>
                <xsd:element ref="ns2:lcf76f155ced4ddcb4097134ff3c332f" minOccurs="0"/>
                <xsd:element ref="ns3:TaxCatchAll" minOccurs="0"/>
                <xsd:element ref="ns2:MediaLengthInSecond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e5b7e8-d7b0-425b-8bdb-58bcbda723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740ba2e-8225-4a0c-8b12-8f710c8fdb6e" ma:termSetId="09814cd3-568e-fe90-9814-8d621ff8fb84" ma:anchorId="fba54fb3-c3e1-fe81-a776-ca4b69148c4d" ma:open="true" ma:isKeyword="false">
      <xsd:complexType>
        <xsd:sequence>
          <xsd:element ref="pc:Terms" minOccurs="0" maxOccurs="1"/>
        </xsd:sequence>
      </xsd:complex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a1b69c5-4d56-4b49-ab8c-01c20d8c0043"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ce477b6c-8314-46a8-933b-6cb985deb456}" ma:internalName="TaxCatchAll" ma:showField="CatchAllData" ma:web="0bda66de-aa4c-406c-90ad-7610dc9c87e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bda66de-aa4c-406c-90ad-7610dc9c87e4" elementFormDefault="qualified">
    <xsd:import namespace="http://schemas.microsoft.com/office/2006/documentManagement/types"/>
    <xsd:import namespace="http://schemas.microsoft.com/office/infopath/2007/PartnerControls"/>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7e5b7e8-d7b0-425b-8bdb-58bcbda72337">
      <Terms xmlns="http://schemas.microsoft.com/office/infopath/2007/PartnerControls"/>
    </lcf76f155ced4ddcb4097134ff3c332f>
    <TaxCatchAll xmlns="ba1b69c5-4d56-4b49-ab8c-01c20d8c0043" xsi:nil="true"/>
  </documentManagement>
</p:properties>
</file>

<file path=customXml/itemProps1.xml><?xml version="1.0" encoding="utf-8"?>
<ds:datastoreItem xmlns:ds="http://schemas.openxmlformats.org/officeDocument/2006/customXml" ds:itemID="{7E6CDF15-470D-4F99-9BEC-16F1AB0CAC06}">
  <ds:schemaRefs>
    <ds:schemaRef ds:uri="http://schemas.microsoft.com/sharepoint/v3/contenttype/forms"/>
  </ds:schemaRefs>
</ds:datastoreItem>
</file>

<file path=customXml/itemProps2.xml><?xml version="1.0" encoding="utf-8"?>
<ds:datastoreItem xmlns:ds="http://schemas.openxmlformats.org/officeDocument/2006/customXml" ds:itemID="{C294FE01-D14F-4159-B86D-42419AEE6E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e5b7e8-d7b0-425b-8bdb-58bcbda72337"/>
    <ds:schemaRef ds:uri="ba1b69c5-4d56-4b49-ab8c-01c20d8c0043"/>
    <ds:schemaRef ds:uri="0bda66de-aa4c-406c-90ad-7610dc9c87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CD1F88-FC0D-4CE1-A323-EC904A29A71C}">
  <ds:schemaRefs>
    <ds:schemaRef ds:uri="http://www.w3.org/XML/1998/namespace"/>
    <ds:schemaRef ds:uri="http://purl.org/dc/dcmitype/"/>
    <ds:schemaRef ds:uri="http://schemas.microsoft.com/office/infopath/2007/PartnerControls"/>
    <ds:schemaRef ds:uri="1c3459ac-4d95-4f4a-96b2-d82fdad9dad1"/>
    <ds:schemaRef ds:uri="http://schemas.microsoft.com/office/2006/documentManagement/types"/>
    <ds:schemaRef ds:uri="http://schemas.openxmlformats.org/package/2006/metadata/core-properties"/>
    <ds:schemaRef ds:uri="f32b1cbe-24ec-4f9b-baf7-6b876f29b47e"/>
    <ds:schemaRef ds:uri="http://schemas.microsoft.com/office/2006/metadata/properties"/>
    <ds:schemaRef ds:uri="http://purl.org/dc/terms/"/>
    <ds:schemaRef ds:uri="http://purl.org/dc/elements/1.1/"/>
    <ds:schemaRef ds:uri="a7e5b7e8-d7b0-425b-8bdb-58bcbda72337"/>
    <ds:schemaRef ds:uri="ba1b69c5-4d56-4b49-ab8c-01c20d8c0043"/>
  </ds:schemaRefs>
</ds:datastoreItem>
</file>

<file path=docProps/app.xml><?xml version="1.0" encoding="utf-8"?>
<Properties xmlns="http://schemas.openxmlformats.org/officeDocument/2006/extended-properties" xmlns:vt="http://schemas.openxmlformats.org/officeDocument/2006/docPropsVTypes">
  <TotalTime>3089</TotalTime>
  <Words>335</Words>
  <Application>Microsoft Macintosh PowerPoint</Application>
  <PresentationFormat>Custom</PresentationFormat>
  <Paragraphs>32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Yesim Deveci</dc:creator>
  <cp:lastModifiedBy>Corinne Squire</cp:lastModifiedBy>
  <cp:revision>61</cp:revision>
  <dcterms:created xsi:type="dcterms:W3CDTF">2021-09-30T13:38:05Z</dcterms:created>
  <dcterms:modified xsi:type="dcterms:W3CDTF">2026-03-08T21:56:57Z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0x01010077C0D5225E2A7248BA31F388E1FD7063</vt:lpwstr>
  </property>
</Properties>
</file>